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9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4630400" cy="8229600"/>
  <p:notesSz cx="8229600" cy="14630400"/>
  <p:embeddedFontLst>
    <p:embeddedFont>
      <p:font typeface="Arimo" panose="02020500000000000000" charset="0"/>
      <p:regular r:id="rId17"/>
      <p:bold r:id="rId18"/>
      <p:italic r:id="rId19"/>
      <p:boldItalic r:id="rId20"/>
    </p:embeddedFont>
    <p:embeddedFont>
      <p:font typeface="標楷體" panose="03000509000000000000" pitchFamily="65" charset="-120"/>
      <p:regular r:id="rId21"/>
    </p:embeddedFont>
    <p:embeddedFont>
      <p:font typeface="Inter" panose="02020500000000000000" charset="0"/>
      <p:regular r:id="rId22"/>
      <p:bold r:id="rId23"/>
      <p:italic r:id="rId24"/>
      <p:boldItalic r:id="rId25"/>
    </p:embeddedFont>
    <p:embeddedFont>
      <p:font typeface="Noto Sans TC" panose="020B0200000000000000" pitchFamily="34" charset="-120"/>
      <p:regular r:id="rId26"/>
      <p:bold r:id="rId27"/>
    </p:embeddedFont>
    <p:embeddedFont>
      <p:font typeface="Sora Medium" panose="02020500000000000000" charset="0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++Sb7IOkNk8CtFQFI2QuogaS3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867F7E-C181-40DD-A92F-726C7993B2B7}">
  <a:tblStyle styleId="{F6867F7E-C181-40DD-A92F-726C7993B2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57" autoAdjust="0"/>
  </p:normalViewPr>
  <p:slideViewPr>
    <p:cSldViewPr snapToGrid="0">
      <p:cViewPr varScale="1">
        <p:scale>
          <a:sx n="131" d="100"/>
          <a:sy n="131" d="100"/>
        </p:scale>
        <p:origin x="40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67fa7e0a8a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367fa7e0a8a_1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367fa7e0a8a_1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Google Shape;401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0" name="Google Shape;430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7fa7e0a8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367fa7e0a8a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367fa7e0a8a_1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67fa7e0a8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367fa7e0a8a_1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367fa7e0a8a_1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7fa7e0a8a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367fa7e0a8a_1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367fa7e0a8a_1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67fa7e0a8a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367fa7e0a8a_1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8" name="Google Shape;328;g367fa7e0a8a_1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alibri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80"/>
              <a:buNone/>
              <a:defRPr sz="2880"/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 sz="216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alibri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80"/>
              <a:buNone/>
              <a:defRPr sz="288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 sz="216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1005840" y="2190750"/>
            <a:ext cx="6217920" cy="522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7406640" y="2190750"/>
            <a:ext cx="6217920" cy="522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80"/>
              <a:buNone/>
              <a:defRPr sz="2880" b="1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 sz="216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 b="1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 b="1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 b="1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 b="1"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body" idx="2"/>
          </p:nvPr>
        </p:nvSpPr>
        <p:spPr>
          <a:xfrm>
            <a:off x="1007746" y="3006090"/>
            <a:ext cx="6189344" cy="442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3"/>
          </p:nvPr>
        </p:nvSpPr>
        <p:spPr>
          <a:xfrm>
            <a:off x="7406640" y="2017396"/>
            <a:ext cx="6219826" cy="98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80"/>
              <a:buNone/>
              <a:defRPr sz="2880" b="1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 sz="216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 b="1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 b="1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 b="1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 b="1"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body" idx="4"/>
          </p:nvPr>
        </p:nvSpPr>
        <p:spPr>
          <a:xfrm>
            <a:off x="7406640" y="3006090"/>
            <a:ext cx="6219826" cy="442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7"/>
          <p:cNvSpPr txBox="1"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40"/>
              <a:buFont typeface="Calibri"/>
              <a:buNone/>
              <a:defRPr sz="38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body" idx="1"/>
          </p:nvPr>
        </p:nvSpPr>
        <p:spPr>
          <a:xfrm>
            <a:off x="6219826" y="1184911"/>
            <a:ext cx="7406640" cy="584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7244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840"/>
              <a:buChar char="•"/>
              <a:defRPr sz="3840"/>
            </a:lvl1pPr>
            <a:lvl2pPr marL="914400" lvl="1" indent="-4419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360"/>
              <a:buChar char="•"/>
              <a:defRPr sz="3359"/>
            </a:lvl2pPr>
            <a:lvl3pPr marL="1371600" lvl="2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80"/>
              <a:buChar char="•"/>
              <a:defRPr sz="2880"/>
            </a:lvl3pPr>
            <a:lvl4pPr marL="1828800" lvl="3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5pPr>
            <a:lvl6pPr marL="2743200" lvl="5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6pPr>
            <a:lvl7pPr marL="3200400" lvl="6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7pPr>
            <a:lvl8pPr marL="3657600" lvl="7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8pPr>
            <a:lvl9pPr marL="4114800" lvl="8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body" idx="2"/>
          </p:nvPr>
        </p:nvSpPr>
        <p:spPr>
          <a:xfrm>
            <a:off x="1007746" y="2468880"/>
            <a:ext cx="4718684" cy="45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80"/>
              <a:buNone/>
              <a:defRPr sz="1679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44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40"/>
              <a:buFont typeface="Calibri"/>
              <a:buNone/>
              <a:defRPr sz="38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>
            <a:spLocks noGrp="1"/>
          </p:cNvSpPr>
          <p:nvPr>
            <p:ph type="pic" idx="2"/>
          </p:nvPr>
        </p:nvSpPr>
        <p:spPr>
          <a:xfrm>
            <a:off x="6219826" y="1184911"/>
            <a:ext cx="7406640" cy="584835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28"/>
          <p:cNvSpPr txBox="1">
            <a:spLocks noGrp="1"/>
          </p:cNvSpPr>
          <p:nvPr>
            <p:ph type="body" idx="1"/>
          </p:nvPr>
        </p:nvSpPr>
        <p:spPr>
          <a:xfrm>
            <a:off x="1007746" y="2468880"/>
            <a:ext cx="4718684" cy="45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80"/>
              <a:buNone/>
              <a:defRPr sz="1679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44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body" idx="1"/>
          </p:nvPr>
        </p:nvSpPr>
        <p:spPr>
          <a:xfrm rot="5400000">
            <a:off x="4704397" y="-1507807"/>
            <a:ext cx="5221606" cy="1261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0"/>
          <p:cNvSpPr txBox="1">
            <a:spLocks noGrp="1"/>
          </p:cNvSpPr>
          <p:nvPr>
            <p:ph type="title"/>
          </p:nvPr>
        </p:nvSpPr>
        <p:spPr>
          <a:xfrm rot="5400000">
            <a:off x="8560117" y="2347913"/>
            <a:ext cx="6974206" cy="31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 txBox="1">
            <a:spLocks noGrp="1"/>
          </p:cNvSpPr>
          <p:nvPr>
            <p:ph type="body" idx="1"/>
          </p:nvPr>
        </p:nvSpPr>
        <p:spPr>
          <a:xfrm rot="5400000">
            <a:off x="2159317" y="-715327"/>
            <a:ext cx="6974206" cy="928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367fa7e0a8a_1_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367fa7e0a8a_1_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g367fa7e0a8a_1_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367fa7e0a8a_1_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367fa7e0a8a_1_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g367fa7e0a8a_1_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367fa7e0a8a_1_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367fa7e0a8a_1_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g367fa7e0a8a_1_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367fa7e0a8a_1_1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67fa7e0a8a_1_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g367fa7e0a8a_1_1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367fa7e0a8a_1_1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367fa7e0a8a_1_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" name="Google Shape;109;g367fa7e0a8a_1_1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367fa7e0a8a_1_2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67fa7e0a8a_1_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g367fa7e0a8a_1_2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367fa7e0a8a_1_2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367fa7e0a8a_1_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g367fa7e0a8a_1_2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367fa7e0a8a_1_2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367fa7e0a8a_1_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g367fa7e0a8a_1_2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367fa7e0a8a_1_3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367fa7e0a8a_1_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g367fa7e0a8a_1_3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80"/>
              <a:buFont typeface="Calibri"/>
              <a:buNone/>
              <a:defRPr sz="52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4196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360"/>
              <a:buFont typeface="Arial"/>
              <a:buChar char="•"/>
              <a:defRPr sz="3359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114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Char char="•"/>
              <a:defRPr sz="28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575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575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4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4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s://github.com/AmanoShizukikun/security_system" TargetMode="External"/><Relationship Id="rId7" Type="http://schemas.openxmlformats.org/officeDocument/2006/relationships/hyperlink" Target="https://www.sqlite.org/docs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src.nist.gov/projects/role-based-access-control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flask.palletsprojects.com/" TargetMode="External"/><Relationship Id="rId10" Type="http://schemas.openxmlformats.org/officeDocument/2006/relationships/image" Target="../media/image69.png"/><Relationship Id="rId4" Type="http://schemas.openxmlformats.org/officeDocument/2006/relationships/hyperlink" Target="https://youtu.be/FcvB6M-iEws?si=QUaJgNEo6I91XWcz" TargetMode="External"/><Relationship Id="rId9" Type="http://schemas.openxmlformats.org/officeDocument/2006/relationships/image" Target="../media/image6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"/>
          <p:cNvSpPr/>
          <p:nvPr/>
        </p:nvSpPr>
        <p:spPr>
          <a:xfrm>
            <a:off x="6383952" y="4484451"/>
            <a:ext cx="7556400" cy="168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我們的設計目標包括權限控制系統設計、資安系統開發、全端整合開發以及透過賽博龐克風格的</a:t>
            </a:r>
            <a:r>
              <a:rPr lang="en-US" sz="2000" dirty="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 UI </a:t>
            </a:r>
            <a:r>
              <a:rPr lang="en-US" sz="2000" dirty="0" err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設計提升使用者體驗。透過這個系統，我們期望提升資安事件處理效率，建立標準化通報流程，並確保資料隔離與權限控制</a:t>
            </a:r>
            <a:r>
              <a:rPr lang="en-US" sz="2000" dirty="0" smtClean="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。</a:t>
            </a:r>
            <a:r>
              <a:rPr lang="en-US" altLang="zh-TW" sz="2000" dirty="0" smtClean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/>
            </a:r>
            <a:br>
              <a:rPr lang="en-US" altLang="zh-TW" sz="2000" dirty="0" smtClean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20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1"/>
          <p:cNvSpPr/>
          <p:nvPr/>
        </p:nvSpPr>
        <p:spPr>
          <a:xfrm>
            <a:off x="6383952" y="2874541"/>
            <a:ext cx="7556400" cy="160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l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Inter"/>
              </a:rPr>
              <a:t>本作品為一個完整的資安事件通報系統，基於</a:t>
            </a: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Inter"/>
              </a:rPr>
              <a:t> Flask 框架開發，旨在為普通民眾、管理人員與資安人員提供一個安全、高效的平台，用於通報、處理與管理資安事件。系統採用基於角色的存取控制（RBAC）模型，確保不同使用者僅能存取其職責範圍內的功能</a:t>
            </a: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。</a:t>
            </a:r>
            <a:endParaRPr sz="2000" dirty="0">
              <a:solidFill>
                <a:schemeClr val="lt1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endParaRPr sz="20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6" name="Google Shape;136;p1"/>
          <p:cNvPicPr preferRelativeResize="0"/>
          <p:nvPr/>
        </p:nvPicPr>
        <p:blipFill rotWithShape="1">
          <a:blip r:embed="rId3">
            <a:alphaModFix/>
          </a:blip>
          <a:srcRect l="34031" r="13971"/>
          <a:stretch/>
        </p:blipFill>
        <p:spPr>
          <a:xfrm>
            <a:off x="-495450" y="0"/>
            <a:ext cx="62660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"/>
          <p:cNvSpPr/>
          <p:nvPr/>
        </p:nvSpPr>
        <p:spPr>
          <a:xfrm>
            <a:off x="13989000" y="7588175"/>
            <a:ext cx="577200" cy="5772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34" y="1823337"/>
            <a:ext cx="5855081" cy="86353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342434" y="6391072"/>
            <a:ext cx="66602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報告組員 </a:t>
            </a:r>
            <a:r>
              <a:rPr lang="en-US" altLang="zh-TW" sz="2400" dirty="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:</a:t>
            </a:r>
            <a:r>
              <a:rPr lang="zh-TW" altLang="en-US" sz="2400" dirty="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 組長 李萌家 組員 陳右承 陳柏勁</a:t>
            </a:r>
            <a:endParaRPr lang="zh-TW" altLang="en-US" sz="2400" dirty="0"/>
          </a:p>
        </p:txBody>
      </p:sp>
      <p:pic>
        <p:nvPicPr>
          <p:cNvPr id="8" name="Google Shape;220;p5" descr="一張含有 螢幕擷取畫面, 文字, 設計 的圖片&#10;&#10;AI 產生的內容可能不正確。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495450" y="-14577"/>
            <a:ext cx="6155473" cy="8258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50"/>
              <a:buFont typeface="Inter"/>
              <a:buNone/>
            </a:pPr>
            <a:r>
              <a:rPr lang="en-US" sz="445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專案結構</a:t>
            </a:r>
            <a:endParaRPr sz="445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357" name="Google Shape;357;p6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58" name="Google Shape;358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1167" y="3076337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</a:pPr>
            <a:r>
              <a:rPr lang="en-US" sz="22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主要檔案</a:t>
            </a:r>
            <a:endParaRPr sz="22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360" name="Google Shape;360;p6"/>
          <p:cNvSpPr/>
          <p:nvPr/>
        </p:nvSpPr>
        <p:spPr>
          <a:xfrm>
            <a:off x="3194324" y="3339475"/>
            <a:ext cx="7402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app.py、requirements.txt、README.md、LICENSE</a:t>
            </a:r>
            <a:endParaRPr sz="175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361" name="Google Shape;361;p6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63" name="Google Shape;363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8089" y="4496633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</a:pPr>
            <a:r>
              <a:rPr lang="en-US" sz="22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模板目錄</a:t>
            </a:r>
            <a:endParaRPr sz="22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365" name="Google Shape;365;p6"/>
          <p:cNvSpPr/>
          <p:nvPr/>
        </p:nvSpPr>
        <p:spPr>
          <a:xfrm>
            <a:off x="5368177" y="4759750"/>
            <a:ext cx="72213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base.html、login.html、dashboard.html 等頁面模板</a:t>
            </a:r>
            <a:endParaRPr sz="175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366" name="Google Shape;366;p6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6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68" name="Google Shape;368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5011" y="5916930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"/>
          <p:cNvSpPr/>
          <p:nvPr/>
        </p:nvSpPr>
        <p:spPr>
          <a:xfrm>
            <a:off x="7542014" y="5689640"/>
            <a:ext cx="2521506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</a:pPr>
            <a:r>
              <a:rPr lang="en-US" sz="22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靜態資源</a:t>
            </a:r>
            <a:endParaRPr sz="22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370" name="Google Shape;370;p6"/>
          <p:cNvSpPr/>
          <p:nvPr/>
        </p:nvSpPr>
        <p:spPr>
          <a:xfrm>
            <a:off x="7542032" y="6180050"/>
            <a:ext cx="41649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style.css 及其他前端資源</a:t>
            </a:r>
            <a:endParaRPr sz="175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pic>
        <p:nvPicPr>
          <p:cNvPr id="371" name="Google Shape;37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9291" y="1296555"/>
            <a:ext cx="2781688" cy="943107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"/>
          <p:cNvSpPr/>
          <p:nvPr/>
        </p:nvSpPr>
        <p:spPr>
          <a:xfrm>
            <a:off x="13989000" y="7588175"/>
            <a:ext cx="577200" cy="5772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7fa7e0a8a_1_126"/>
          <p:cNvSpPr/>
          <p:nvPr/>
        </p:nvSpPr>
        <p:spPr>
          <a:xfrm>
            <a:off x="785813" y="697825"/>
            <a:ext cx="4911804" cy="613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850"/>
              <a:buFont typeface="Sora Medium"/>
              <a:buNone/>
            </a:pPr>
            <a:r>
              <a:rPr lang="en-US" sz="3850" b="0" i="0" u="none" strike="noStrike" cap="none">
                <a:solidFill>
                  <a:srgbClr val="97B8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ra Medium"/>
                <a:sym typeface="Sora Medium"/>
              </a:rPr>
              <a:t>實作心得與未來展望</a:t>
            </a:r>
            <a:endParaRPr sz="385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79" name="Google Shape;379;g367fa7e0a8a_1_126"/>
          <p:cNvSpPr/>
          <p:nvPr/>
        </p:nvSpPr>
        <p:spPr>
          <a:xfrm>
            <a:off x="785813" y="1704618"/>
            <a:ext cx="2176343" cy="1132046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80" name="Google Shape;380;g367fa7e0a8a_1_1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5812" y="2098000"/>
            <a:ext cx="276225" cy="34528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367fa7e0a8a_1_126"/>
          <p:cNvSpPr/>
          <p:nvPr/>
        </p:nvSpPr>
        <p:spPr>
          <a:xfrm>
            <a:off x="3158609" y="1901071"/>
            <a:ext cx="2455902" cy="306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Sora Medium"/>
              <a:buNone/>
            </a:pPr>
            <a:r>
              <a:rPr lang="en-US" sz="19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ra Medium"/>
                <a:sym typeface="Sora Medium"/>
              </a:rPr>
              <a:t>技術成長</a:t>
            </a:r>
            <a:endParaRPr sz="19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2" name="Google Shape;382;g367fa7e0a8a_1_126"/>
          <p:cNvSpPr/>
          <p:nvPr/>
        </p:nvSpPr>
        <p:spPr>
          <a:xfrm>
            <a:off x="3158608" y="2325886"/>
            <a:ext cx="4394919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Noto Sans TC"/>
              <a:buNone/>
            </a:pPr>
            <a:r>
              <a:rPr lang="en-US" sz="1500" b="0" i="0" u="none" strike="noStrike" cap="none" dirty="0" err="1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掌握</a:t>
            </a:r>
            <a:r>
              <a:rPr lang="en-US" sz="1500" b="0" i="0" u="none" strike="noStrike" cap="none" dirty="0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 Flask </a:t>
            </a:r>
            <a:r>
              <a:rPr lang="en-US" sz="1500" b="0" i="0" u="none" strike="noStrike" cap="none" dirty="0" err="1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框架應用與</a:t>
            </a:r>
            <a:r>
              <a:rPr lang="en-US" sz="1500" b="0" i="0" u="none" strike="noStrike" cap="none" dirty="0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 RBAC </a:t>
            </a:r>
            <a:r>
              <a:rPr lang="en-US" sz="1500" b="0" i="0" u="none" strike="noStrike" cap="none" dirty="0" err="1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權限控制實現</a:t>
            </a:r>
            <a:endParaRPr sz="1500" b="0" i="0" u="none" strike="noStrike" cap="none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3" name="Google Shape;383;g367fa7e0a8a_1_126"/>
          <p:cNvSpPr/>
          <p:nvPr/>
        </p:nvSpPr>
        <p:spPr>
          <a:xfrm>
            <a:off x="3060383" y="2827139"/>
            <a:ext cx="10685978" cy="11430"/>
          </a:xfrm>
          <a:prstGeom prst="roundRect">
            <a:avLst>
              <a:gd name="adj" fmla="val 257839"/>
            </a:avLst>
          </a:prstGeom>
          <a:solidFill>
            <a:srgbClr val="3F3F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4" name="Google Shape;384;g367fa7e0a8a_1_126"/>
          <p:cNvSpPr/>
          <p:nvPr/>
        </p:nvSpPr>
        <p:spPr>
          <a:xfrm>
            <a:off x="785813" y="2934891"/>
            <a:ext cx="4352806" cy="1132046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85" name="Google Shape;385;g367fa7e0a8a_1_12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4043" y="3328273"/>
            <a:ext cx="276225" cy="34528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367fa7e0a8a_1_126"/>
          <p:cNvSpPr/>
          <p:nvPr/>
        </p:nvSpPr>
        <p:spPr>
          <a:xfrm>
            <a:off x="5335072" y="3131344"/>
            <a:ext cx="2455902" cy="306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Sora Medium"/>
              <a:buNone/>
            </a:pPr>
            <a:r>
              <a:rPr lang="en-US" sz="19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ra Medium"/>
                <a:sym typeface="Sora Medium"/>
              </a:rPr>
              <a:t>協作經驗</a:t>
            </a:r>
            <a:endParaRPr sz="19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7" name="Google Shape;387;g367fa7e0a8a_1_126"/>
          <p:cNvSpPr/>
          <p:nvPr/>
        </p:nvSpPr>
        <p:spPr>
          <a:xfrm>
            <a:off x="5335072" y="3556159"/>
            <a:ext cx="2552462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Noto Sans TC"/>
              <a:buNone/>
            </a:pPr>
            <a:r>
              <a:rPr lang="en-US" sz="1500" b="0" i="0" u="none" strike="noStrike" cap="none" dirty="0" err="1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學習團隊分工與版本控制管理</a:t>
            </a:r>
            <a:endParaRPr sz="1500" b="0" i="0" u="none" strike="noStrike" cap="none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8" name="Google Shape;388;g367fa7e0a8a_1_126"/>
          <p:cNvSpPr/>
          <p:nvPr/>
        </p:nvSpPr>
        <p:spPr>
          <a:xfrm>
            <a:off x="5236845" y="4057412"/>
            <a:ext cx="8509516" cy="11430"/>
          </a:xfrm>
          <a:prstGeom prst="roundRect">
            <a:avLst>
              <a:gd name="adj" fmla="val 257839"/>
            </a:avLst>
          </a:prstGeom>
          <a:solidFill>
            <a:srgbClr val="3F3F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9" name="Google Shape;389;g367fa7e0a8a_1_126"/>
          <p:cNvSpPr/>
          <p:nvPr/>
        </p:nvSpPr>
        <p:spPr>
          <a:xfrm>
            <a:off x="785813" y="4165163"/>
            <a:ext cx="6529388" cy="1132046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90" name="Google Shape;390;g367fa7e0a8a_1_12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12394" y="4558546"/>
            <a:ext cx="276225" cy="34528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67fa7e0a8a_1_126"/>
          <p:cNvSpPr/>
          <p:nvPr/>
        </p:nvSpPr>
        <p:spPr>
          <a:xfrm>
            <a:off x="7511653" y="4361617"/>
            <a:ext cx="2455902" cy="306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Sora Medium"/>
              <a:buNone/>
            </a:pPr>
            <a:r>
              <a:rPr lang="en-US" sz="19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ra Medium"/>
                <a:sym typeface="Sora Medium"/>
              </a:rPr>
              <a:t>未來展望</a:t>
            </a:r>
            <a:endParaRPr sz="19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92" name="Google Shape;392;g367fa7e0a8a_1_126"/>
          <p:cNvSpPr/>
          <p:nvPr/>
        </p:nvSpPr>
        <p:spPr>
          <a:xfrm>
            <a:off x="7511653" y="4786432"/>
            <a:ext cx="3141464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Noto Sans TC"/>
              <a:buNone/>
            </a:pPr>
            <a:r>
              <a:rPr lang="en-US" sz="15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整合更多安全功能與使用者體驗優化</a:t>
            </a:r>
            <a:endParaRPr sz="15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93" name="Google Shape;393;g367fa7e0a8a_1_126"/>
          <p:cNvSpPr/>
          <p:nvPr/>
        </p:nvSpPr>
        <p:spPr>
          <a:xfrm>
            <a:off x="785813" y="5518190"/>
            <a:ext cx="1305877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Noto Sans TC"/>
              <a:buNone/>
            </a:pPr>
            <a:r>
              <a:rPr lang="en-US" sz="15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透過 RBAC 實現權限控制，讓我們更理解資安系統中角色分工的重要性。RBAC 模型不僅簡化了權限管理，還確保了系統的安全性和可擴展性，讓不同角色能專注於其職責範圍內的工作。</a:t>
            </a:r>
            <a:endParaRPr sz="15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94" name="Google Shape;394;g367fa7e0a8a_1_126"/>
          <p:cNvSpPr/>
          <p:nvPr/>
        </p:nvSpPr>
        <p:spPr>
          <a:xfrm>
            <a:off x="785813" y="6367820"/>
            <a:ext cx="1305877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Noto Sans TC"/>
              <a:buNone/>
            </a:pPr>
            <a:r>
              <a:rPr lang="en-US" sz="15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本專案讓我們掌握了 Flask 框架的應用，從路由設計到模板渲染，再到資料庫操作。我們學會了如何使用 bcrypt 加密密碼、實現 RBAC 權限控制，並透過 SQLite 管理複雜的事件資料。使用 GitHub 進行版本控制，讓我們學會了分支管理、衝突解決和程式碼審查。</a:t>
            </a:r>
            <a:endParaRPr sz="15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95" name="Google Shape;395;g367fa7e0a8a_1_126"/>
          <p:cNvSpPr/>
          <p:nvPr/>
        </p:nvSpPr>
        <p:spPr>
          <a:xfrm>
            <a:off x="785813" y="7217450"/>
            <a:ext cx="1305877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Noto Sans TC"/>
              <a:buNone/>
            </a:pPr>
            <a:r>
              <a:rPr lang="en-US" sz="15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未來，我們計劃擴展系統功能，包括實現真實的電子郵件通知、添加附件上傳功能、整合更多安全措施，並優化使用者界面，提供更好的使用者體驗。</a:t>
            </a:r>
            <a:endParaRPr sz="15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96" name="Google Shape;396;g367fa7e0a8a_1_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5813" y="697825"/>
            <a:ext cx="52482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367fa7e0a8a_1_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90075" y="7668100"/>
            <a:ext cx="2240328" cy="5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367fa7e0a8a_1_126"/>
          <p:cNvSpPr/>
          <p:nvPr/>
        </p:nvSpPr>
        <p:spPr>
          <a:xfrm>
            <a:off x="13989000" y="7588175"/>
            <a:ext cx="577200" cy="5772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"/>
          <p:cNvSpPr/>
          <p:nvPr/>
        </p:nvSpPr>
        <p:spPr>
          <a:xfrm>
            <a:off x="793790" y="148971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50"/>
              <a:buFont typeface="Inter"/>
              <a:buNone/>
            </a:pPr>
            <a:r>
              <a:rPr lang="en-US" sz="445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工作分配</a:t>
            </a:r>
            <a:endParaRPr sz="445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405" name="Google Shape;405;p8"/>
          <p:cNvSpPr/>
          <p:nvPr/>
        </p:nvSpPr>
        <p:spPr>
          <a:xfrm>
            <a:off x="2200394" y="375904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</a:pPr>
            <a:r>
              <a:rPr lang="en-US" sz="22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李萌家（組長）</a:t>
            </a:r>
            <a:endParaRPr sz="22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406" name="Google Shape;406;p8"/>
          <p:cNvSpPr/>
          <p:nvPr/>
        </p:nvSpPr>
        <p:spPr>
          <a:xfrm>
            <a:off x="793790" y="4249460"/>
            <a:ext cx="4241840" cy="40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8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專案企劃與架構設計</a:t>
            </a:r>
            <a:endParaRPr sz="175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407" name="Google Shape;407;p8"/>
          <p:cNvSpPr/>
          <p:nvPr/>
        </p:nvSpPr>
        <p:spPr>
          <a:xfrm>
            <a:off x="793790" y="4737021"/>
            <a:ext cx="4241840" cy="40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8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AI 工具基礎框架建構</a:t>
            </a:r>
            <a:endParaRPr sz="175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408" name="Google Shape;408;p8"/>
          <p:cNvSpPr/>
          <p:nvPr/>
        </p:nvSpPr>
        <p:spPr>
          <a:xfrm>
            <a:off x="793790" y="5224582"/>
            <a:ext cx="4241840" cy="40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8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資料庫結構規劃</a:t>
            </a:r>
            <a:endParaRPr sz="175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pic>
        <p:nvPicPr>
          <p:cNvPr id="409" name="Google Shape;409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9258" y="2870002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8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11" name="Google Shape;411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0083" y="4536400"/>
            <a:ext cx="255151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8"/>
          <p:cNvSpPr/>
          <p:nvPr/>
        </p:nvSpPr>
        <p:spPr>
          <a:xfrm>
            <a:off x="9481304" y="26521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</a:pPr>
            <a:r>
              <a:rPr lang="en-US" sz="22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陳右承</a:t>
            </a:r>
            <a:endParaRPr sz="22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413" name="Google Shape;413;p8"/>
          <p:cNvSpPr/>
          <p:nvPr/>
        </p:nvSpPr>
        <p:spPr>
          <a:xfrm>
            <a:off x="9481304" y="3142536"/>
            <a:ext cx="4355306" cy="40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8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後端系統核心功能開發</a:t>
            </a:r>
            <a:endParaRPr sz="175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414" name="Google Shape;414;p8"/>
          <p:cNvSpPr/>
          <p:nvPr/>
        </p:nvSpPr>
        <p:spPr>
          <a:xfrm>
            <a:off x="9481304" y="3630097"/>
            <a:ext cx="4355306" cy="40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8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前端 UI/UX設計</a:t>
            </a:r>
            <a:endParaRPr sz="175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415" name="Google Shape;415;p8"/>
          <p:cNvSpPr/>
          <p:nvPr/>
        </p:nvSpPr>
        <p:spPr>
          <a:xfrm>
            <a:off x="9481304" y="4117657"/>
            <a:ext cx="4355306" cy="40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8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期末報告上台負責人</a:t>
            </a:r>
            <a:endParaRPr sz="175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pic>
        <p:nvPicPr>
          <p:cNvPr id="416" name="Google Shape;41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9258" y="2870002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8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18" name="Google Shape;418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66246" y="3014305"/>
            <a:ext cx="255151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8"/>
          <p:cNvSpPr/>
          <p:nvPr/>
        </p:nvSpPr>
        <p:spPr>
          <a:xfrm>
            <a:off x="9481304" y="486608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</a:pPr>
            <a:r>
              <a:rPr lang="en-US" sz="22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陳柏勁</a:t>
            </a:r>
            <a:endParaRPr sz="22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420" name="Google Shape;420;p8"/>
          <p:cNvSpPr/>
          <p:nvPr/>
        </p:nvSpPr>
        <p:spPr>
          <a:xfrm>
            <a:off x="9481304" y="5356503"/>
            <a:ext cx="4355306" cy="40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8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修正前後端缺失內容</a:t>
            </a:r>
            <a:endParaRPr sz="175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421" name="Google Shape;421;p8"/>
          <p:cNvSpPr/>
          <p:nvPr/>
        </p:nvSpPr>
        <p:spPr>
          <a:xfrm>
            <a:off x="9481304" y="5844064"/>
            <a:ext cx="4355306" cy="40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8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製作PPT</a:t>
            </a:r>
            <a:endParaRPr sz="175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422" name="Google Shape;422;p8"/>
          <p:cNvSpPr/>
          <p:nvPr/>
        </p:nvSpPr>
        <p:spPr>
          <a:xfrm>
            <a:off x="9481304" y="6331625"/>
            <a:ext cx="4355306" cy="40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8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書面報告內容修正</a:t>
            </a:r>
            <a:endParaRPr sz="175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pic>
        <p:nvPicPr>
          <p:cNvPr id="423" name="Google Shape;423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89258" y="2870002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8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25" name="Google Shape;425;p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66246" y="6058376"/>
            <a:ext cx="255151" cy="318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5103" y="1386835"/>
            <a:ext cx="2876951" cy="914528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8"/>
          <p:cNvSpPr/>
          <p:nvPr/>
        </p:nvSpPr>
        <p:spPr>
          <a:xfrm>
            <a:off x="13989000" y="7588175"/>
            <a:ext cx="577200" cy="5772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/>
          <p:nvPr/>
        </p:nvSpPr>
        <p:spPr>
          <a:xfrm>
            <a:off x="873262" y="822365"/>
            <a:ext cx="3319820" cy="41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Inter"/>
              <a:buNone/>
            </a:pPr>
            <a:r>
              <a:rPr lang="en-US" sz="26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專案資源與參考</a:t>
            </a:r>
            <a:endParaRPr sz="26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434" name="Google Shape;434;p9"/>
          <p:cNvSpPr/>
          <p:nvPr/>
        </p:nvSpPr>
        <p:spPr>
          <a:xfrm>
            <a:off x="4405855" y="2075671"/>
            <a:ext cx="6135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</a:pPr>
            <a:r>
              <a:rPr lang="en-US" sz="3200" b="1" dirty="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GitHub</a:t>
            </a:r>
            <a:r>
              <a:rPr lang="en-US" sz="1300" b="1" dirty="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 </a:t>
            </a:r>
            <a:r>
              <a:rPr lang="en-US" sz="3200" b="1" dirty="0" err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儲存庫</a:t>
            </a:r>
            <a:endParaRPr sz="3200"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435" name="Google Shape;435;p9"/>
          <p:cNvSpPr/>
          <p:nvPr/>
        </p:nvSpPr>
        <p:spPr>
          <a:xfrm>
            <a:off x="4391264" y="2479823"/>
            <a:ext cx="10248424" cy="212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</a:pPr>
            <a:r>
              <a:rPr lang="en-US" sz="2000" dirty="0" err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完整原始碼與說明文件</a:t>
            </a:r>
            <a:endParaRPr sz="2000"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436" name="Google Shape;436;p9"/>
          <p:cNvSpPr/>
          <p:nvPr/>
        </p:nvSpPr>
        <p:spPr>
          <a:xfrm>
            <a:off x="4350155" y="4192978"/>
            <a:ext cx="1659850" cy="20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</a:pPr>
            <a:r>
              <a:rPr lang="en-US" sz="3200" b="1" dirty="0" err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技術文件</a:t>
            </a:r>
            <a:endParaRPr sz="3200"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437" name="Google Shape;437;p9"/>
          <p:cNvSpPr/>
          <p:nvPr/>
        </p:nvSpPr>
        <p:spPr>
          <a:xfrm>
            <a:off x="4335564" y="4470310"/>
            <a:ext cx="10248424" cy="212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lang="en-US" sz="200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Flask、RBAC 、 SQLite 參考資料</a:t>
            </a:r>
            <a:endParaRPr sz="20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438" name="Google Shape;438;p9"/>
          <p:cNvSpPr/>
          <p:nvPr/>
        </p:nvSpPr>
        <p:spPr>
          <a:xfrm>
            <a:off x="4350155" y="6576729"/>
            <a:ext cx="1659850" cy="20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</a:pPr>
            <a:r>
              <a:rPr lang="en-US" sz="32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專案展示</a:t>
            </a:r>
            <a:endParaRPr sz="32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4335564" y="6909760"/>
            <a:ext cx="10248424" cy="212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</a:pPr>
            <a:r>
              <a:rPr lang="en-US" sz="200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系統功能與操作示範</a:t>
            </a:r>
            <a:endParaRPr sz="20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441" name="Google Shape;441;p9"/>
          <p:cNvSpPr/>
          <p:nvPr/>
        </p:nvSpPr>
        <p:spPr>
          <a:xfrm>
            <a:off x="4350155" y="2702802"/>
            <a:ext cx="61350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https://github.com/AmanoShizukikun/security_system</a:t>
            </a:r>
            <a:endParaRPr sz="1800"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442" name="Google Shape;442;p9"/>
          <p:cNvSpPr/>
          <p:nvPr/>
        </p:nvSpPr>
        <p:spPr>
          <a:xfrm>
            <a:off x="4314888" y="7082582"/>
            <a:ext cx="62055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https://youtu.be/FcvB6M-iEws?si=QUaJgNEo6I91XWcz</a:t>
            </a:r>
            <a:endParaRPr sz="18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443" name="Google Shape;443;p9"/>
          <p:cNvSpPr/>
          <p:nvPr/>
        </p:nvSpPr>
        <p:spPr>
          <a:xfrm>
            <a:off x="4314888" y="4696416"/>
            <a:ext cx="68719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https://flask.palletsprojects.com/</a:t>
            </a:r>
            <a:endParaRPr sz="1800" b="1"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444" name="Google Shape;444;p9"/>
          <p:cNvSpPr/>
          <p:nvPr/>
        </p:nvSpPr>
        <p:spPr>
          <a:xfrm>
            <a:off x="4314888" y="5013560"/>
            <a:ext cx="90314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https://csrc.nist.gov/projects/role-based-access-control</a:t>
            </a:r>
            <a:endParaRPr sz="1800" b="1"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445" name="Google Shape;445;p9"/>
          <p:cNvSpPr/>
          <p:nvPr/>
        </p:nvSpPr>
        <p:spPr>
          <a:xfrm>
            <a:off x="4314888" y="5304123"/>
            <a:ext cx="67989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https://www.sqlite.org/docs.html</a:t>
            </a:r>
            <a:endParaRPr sz="1800" b="1"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446" name="Google Shape;446;p9"/>
          <p:cNvSpPr/>
          <p:nvPr/>
        </p:nvSpPr>
        <p:spPr>
          <a:xfrm>
            <a:off x="14407289" y="8342068"/>
            <a:ext cx="577200" cy="5772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531;p31"/>
          <p:cNvPicPr preferRelativeResize="0"/>
          <p:nvPr/>
        </p:nvPicPr>
        <p:blipFill rotWithShape="1">
          <a:blip r:embed="rId8">
            <a:alphaModFix/>
          </a:blip>
          <a:srcRect l="8229" r="12782"/>
          <a:stretch/>
        </p:blipFill>
        <p:spPr>
          <a:xfrm>
            <a:off x="409001" y="1040018"/>
            <a:ext cx="3319821" cy="2051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32;p31" descr="一張含有 螢幕擷取畫面, 軟體, 多媒體軟體, 繪圖軟體 的圖片&#10;&#10;AI 產生的內容可能不正確。"/>
          <p:cNvPicPr preferRelativeResize="0"/>
          <p:nvPr/>
        </p:nvPicPr>
        <p:blipFill rotWithShape="1">
          <a:blip r:embed="rId9">
            <a:alphaModFix/>
          </a:blip>
          <a:srcRect l="3627" r="5639"/>
          <a:stretch/>
        </p:blipFill>
        <p:spPr>
          <a:xfrm>
            <a:off x="464701" y="5659231"/>
            <a:ext cx="3319820" cy="205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33;p31" descr="一張含有 文字, 螢幕擷取畫面, 字型, 網頁 的圖片&#10;&#10;AI 產生的內容可能不正確。"/>
          <p:cNvPicPr preferRelativeResize="0"/>
          <p:nvPr/>
        </p:nvPicPr>
        <p:blipFill rotWithShape="1">
          <a:blip r:embed="rId10">
            <a:alphaModFix/>
          </a:blip>
          <a:srcRect l="12148" r="9212"/>
          <a:stretch/>
        </p:blipFill>
        <p:spPr>
          <a:xfrm>
            <a:off x="464700" y="3347705"/>
            <a:ext cx="3319821" cy="2048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11532" y="144543"/>
            <a:ext cx="4572638" cy="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5260" y="2138958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</a:pPr>
            <a:r>
              <a:rPr lang="en-US" sz="2200" b="1" dirty="0" err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權限控制系統設計</a:t>
            </a:r>
            <a:endParaRPr sz="2200"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 dirty="0" err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實作基於角色的存取控制，學習多層級權限管理</a:t>
            </a:r>
            <a:r>
              <a:rPr lang="en-US" sz="1750" dirty="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。</a:t>
            </a:r>
            <a:endParaRPr sz="1750"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9" name="Google Shape;149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5260" y="3523774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</a:pPr>
            <a:r>
              <a:rPr lang="en-US" sz="22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資安系統開發</a:t>
            </a:r>
            <a:endParaRPr sz="22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151" name="Google Shape;151;p2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確保系統安全性，防止未授權存取或資料洩露。</a:t>
            </a:r>
            <a:endParaRPr sz="175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152" name="Google Shape;152;p2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53" name="Google Shape;153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65260" y="4908590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</a:pPr>
            <a:r>
              <a:rPr lang="en-US" sz="22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全端整合開發</a:t>
            </a:r>
            <a:endParaRPr sz="22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實現前後端與資料庫的完整整合。</a:t>
            </a:r>
            <a:endParaRPr sz="175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57" name="Google Shape;157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65260" y="6293406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</a:pPr>
            <a:r>
              <a:rPr lang="en-US" sz="22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使用者體驗</a:t>
            </a:r>
            <a:endParaRPr sz="22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159" name="Google Shape;159;p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透過賽博龐克風格的 UI 設計提升現代感改善使用者體驗。</a:t>
            </a:r>
            <a:endParaRPr sz="175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13989000" y="7588175"/>
            <a:ext cx="577200" cy="5772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748" y="950496"/>
            <a:ext cx="6375572" cy="880210"/>
          </a:xfrm>
          <a:prstGeom prst="rect">
            <a:avLst/>
          </a:prstGeom>
        </p:spPr>
      </p:pic>
      <p:pic>
        <p:nvPicPr>
          <p:cNvPr id="21" name="Google Shape;244;p2" descr="一張含有 螢幕擷取畫面, 文字, 軟體, 多媒體軟體 的圖片"/>
          <p:cNvPicPr preferRelativeResize="0"/>
          <p:nvPr/>
        </p:nvPicPr>
        <p:blipFill rotWithShape="1">
          <a:blip r:embed="rId8">
            <a:alphaModFix/>
          </a:blip>
          <a:srcRect l="2914" r="3494"/>
          <a:stretch/>
        </p:blipFill>
        <p:spPr>
          <a:xfrm>
            <a:off x="-13150" y="0"/>
            <a:ext cx="6008084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4473" y="1582331"/>
            <a:ext cx="2152055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1017" y="2198361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"/>
          <p:cNvSpPr/>
          <p:nvPr/>
        </p:nvSpPr>
        <p:spPr>
          <a:xfrm>
            <a:off x="5473342" y="180914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</a:pPr>
            <a:r>
              <a:rPr lang="en-US" sz="22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管理員</a:t>
            </a:r>
            <a:endParaRPr sz="22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171" name="Google Shape;171;p3"/>
          <p:cNvSpPr/>
          <p:nvPr/>
        </p:nvSpPr>
        <p:spPr>
          <a:xfrm>
            <a:off x="5473352" y="2299575"/>
            <a:ext cx="4987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系統最高權限，負責使用者管理和事件指派</a:t>
            </a:r>
            <a:endParaRPr sz="175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172" name="Google Shape;172;p3"/>
          <p:cNvSpPr/>
          <p:nvPr/>
        </p:nvSpPr>
        <p:spPr>
          <a:xfrm>
            <a:off x="5303202" y="2902377"/>
            <a:ext cx="8592900" cy="1530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73" name="Google Shape;173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8506" y="2945954"/>
            <a:ext cx="4304109" cy="1306949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pic>
        <p:nvPicPr>
          <p:cNvPr id="174" name="Google Shape;174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11017" y="3400058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"/>
          <p:cNvSpPr/>
          <p:nvPr/>
        </p:nvSpPr>
        <p:spPr>
          <a:xfrm>
            <a:off x="6549429" y="317276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</a:pPr>
            <a:r>
              <a:rPr lang="en-US" sz="22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資安人員</a:t>
            </a:r>
            <a:endParaRPr sz="22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176" name="Google Shape;176;p3"/>
          <p:cNvSpPr/>
          <p:nvPr/>
        </p:nvSpPr>
        <p:spPr>
          <a:xfrm>
            <a:off x="6549424" y="3663175"/>
            <a:ext cx="4762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負責處理指派的資安事件，更新處理狀態</a:t>
            </a:r>
            <a:endParaRPr sz="175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177" name="Google Shape;177;p3"/>
          <p:cNvSpPr/>
          <p:nvPr/>
        </p:nvSpPr>
        <p:spPr>
          <a:xfrm>
            <a:off x="6379289" y="4266000"/>
            <a:ext cx="7516800" cy="1530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78" name="Google Shape;178;p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2419" y="4309577"/>
            <a:ext cx="6456164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10898" y="4763681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"/>
          <p:cNvSpPr/>
          <p:nvPr/>
        </p:nvSpPr>
        <p:spPr>
          <a:xfrm>
            <a:off x="7625397" y="453639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</a:pPr>
            <a:r>
              <a:rPr lang="en-US" sz="22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一般使用者</a:t>
            </a:r>
            <a:endParaRPr sz="22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181" name="Google Shape;181;p3"/>
          <p:cNvSpPr/>
          <p:nvPr/>
        </p:nvSpPr>
        <p:spPr>
          <a:xfrm>
            <a:off x="7625401" y="5026800"/>
            <a:ext cx="4221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僅能查看和管理自己提交的事件</a:t>
            </a:r>
            <a:endParaRPr sz="175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182" name="Google Shape;182;p3"/>
          <p:cNvSpPr txBox="1"/>
          <p:nvPr/>
        </p:nvSpPr>
        <p:spPr>
          <a:xfrm>
            <a:off x="0" y="0"/>
            <a:ext cx="30000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</a:rPr>
              <a:t>一般使用者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僅能查看和管理自己提交的事件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4" name="Google Shape;184;p3"/>
          <p:cNvSpPr txBox="1"/>
          <p:nvPr/>
        </p:nvSpPr>
        <p:spPr>
          <a:xfrm>
            <a:off x="942425" y="5899925"/>
            <a:ext cx="12785100" cy="112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角色與權限控制是資安系統的核心組成部分，旨在確保只有授權的使用者能夠存取特定資源或執行特定操作。基於角色的存取控制（RBAC）是一種廣泛應用的存取控制模型，通過將權限分配給角色而非單個使用者，實現靈活且可管理的權限控制。</a:t>
            </a:r>
            <a:endParaRPr sz="18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5" name="Google Shape;185;p3"/>
          <p:cNvSpPr txBox="1"/>
          <p:nvPr/>
        </p:nvSpPr>
        <p:spPr>
          <a:xfrm>
            <a:off x="942425" y="6764525"/>
            <a:ext cx="12785100" cy="112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RBAC 的核心理念是將使用者的職責與系統功能對應，減少權限管理的複雜性，同時提升系統安全性。這種模型的優勢包括簡化管理、增強安全性、提高可擴展性，並符合資安法規的要求。</a:t>
            </a:r>
            <a:endParaRPr sz="18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6" name="Google Shape;186;p3"/>
          <p:cNvSpPr/>
          <p:nvPr/>
        </p:nvSpPr>
        <p:spPr>
          <a:xfrm>
            <a:off x="13989000" y="7588175"/>
            <a:ext cx="577200" cy="5772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931" y="606346"/>
            <a:ext cx="11286985" cy="792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7fa7e0a8a_1_38"/>
          <p:cNvSpPr/>
          <p:nvPr/>
        </p:nvSpPr>
        <p:spPr>
          <a:xfrm>
            <a:off x="6188393" y="1294209"/>
            <a:ext cx="7740015" cy="1291947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3" name="Google Shape;193;g367fa7e0a8a_1_38"/>
          <p:cNvSpPr/>
          <p:nvPr/>
        </p:nvSpPr>
        <p:spPr>
          <a:xfrm>
            <a:off x="6363891" y="1469708"/>
            <a:ext cx="2193727" cy="27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Sora Medium"/>
              <a:buNone/>
            </a:pPr>
            <a:r>
              <a:rPr lang="en-US" sz="17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ra Medium"/>
                <a:sym typeface="Sora Medium"/>
              </a:rPr>
              <a:t>使用者（Users）</a:t>
            </a:r>
            <a:endParaRPr sz="17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4" name="Google Shape;194;g367fa7e0a8a_1_38"/>
          <p:cNvSpPr/>
          <p:nvPr/>
        </p:nvSpPr>
        <p:spPr>
          <a:xfrm>
            <a:off x="6363891" y="1849160"/>
            <a:ext cx="7389019" cy="56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Noto Sans TC"/>
              <a:buNone/>
            </a:pPr>
            <a:r>
              <a:rPr lang="en-US" sz="135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系統的實際操作者，例如普通民眾、資安人員或管理員。每個使用者根據其職責被分配到特定角色。</a:t>
            </a:r>
            <a:endParaRPr sz="135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5" name="Google Shape;195;g367fa7e0a8a_1_38"/>
          <p:cNvSpPr/>
          <p:nvPr/>
        </p:nvSpPr>
        <p:spPr>
          <a:xfrm>
            <a:off x="6188393" y="2761655"/>
            <a:ext cx="7740015" cy="1291947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6" name="Google Shape;196;g367fa7e0a8a_1_38"/>
          <p:cNvSpPr/>
          <p:nvPr/>
        </p:nvSpPr>
        <p:spPr>
          <a:xfrm>
            <a:off x="6363891" y="2937153"/>
            <a:ext cx="2193727" cy="27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Sora Medium"/>
              <a:buNone/>
            </a:pPr>
            <a:r>
              <a:rPr lang="en-US" sz="17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ra Medium"/>
                <a:sym typeface="Sora Medium"/>
              </a:rPr>
              <a:t>角色（Roles）</a:t>
            </a:r>
            <a:endParaRPr sz="17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7" name="Google Shape;197;g367fa7e0a8a_1_38"/>
          <p:cNvSpPr/>
          <p:nvPr/>
        </p:nvSpPr>
        <p:spPr>
          <a:xfrm>
            <a:off x="6363891" y="3316605"/>
            <a:ext cx="7389019" cy="56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Noto Sans TC"/>
              <a:buNone/>
            </a:pPr>
            <a:r>
              <a:rPr lang="en-US" sz="135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定義一組職責或功能集合，例如本系統中的「一般使用者」、「資安人員」和「管理員」。角色是權限分配的中介。</a:t>
            </a:r>
            <a:endParaRPr sz="135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8" name="Google Shape;198;g367fa7e0a8a_1_38"/>
          <p:cNvSpPr/>
          <p:nvPr/>
        </p:nvSpPr>
        <p:spPr>
          <a:xfrm>
            <a:off x="6188393" y="4229100"/>
            <a:ext cx="7740015" cy="1291947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9" name="Google Shape;199;g367fa7e0a8a_1_38"/>
          <p:cNvSpPr/>
          <p:nvPr/>
        </p:nvSpPr>
        <p:spPr>
          <a:xfrm>
            <a:off x="6363891" y="4404598"/>
            <a:ext cx="2241947" cy="27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Sora Medium"/>
              <a:buNone/>
            </a:pPr>
            <a:r>
              <a:rPr lang="en-US" sz="17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ra Medium"/>
                <a:sym typeface="Sora Medium"/>
              </a:rPr>
              <a:t>權限（Permissions）</a:t>
            </a:r>
            <a:endParaRPr sz="17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0" name="Google Shape;200;g367fa7e0a8a_1_38"/>
          <p:cNvSpPr/>
          <p:nvPr/>
        </p:nvSpPr>
        <p:spPr>
          <a:xfrm>
            <a:off x="6363891" y="4784050"/>
            <a:ext cx="7389019" cy="56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Noto Sans TC"/>
              <a:buNone/>
            </a:pPr>
            <a:r>
              <a:rPr lang="en-US" sz="135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對系統資源或操作的存取能力，例如提交事件、指派事件或修改使用者帳號。權限與角色相關聯，而非直接與使用者關聯。</a:t>
            </a:r>
            <a:endParaRPr sz="135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1" name="Google Shape;201;g367fa7e0a8a_1_38"/>
          <p:cNvSpPr/>
          <p:nvPr/>
        </p:nvSpPr>
        <p:spPr>
          <a:xfrm>
            <a:off x="6188393" y="5696545"/>
            <a:ext cx="7740015" cy="1011198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2" name="Google Shape;202;g367fa7e0a8a_1_38"/>
          <p:cNvSpPr/>
          <p:nvPr/>
        </p:nvSpPr>
        <p:spPr>
          <a:xfrm>
            <a:off x="6363891" y="5872043"/>
            <a:ext cx="2193727" cy="27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Sora Medium"/>
              <a:buNone/>
            </a:pPr>
            <a:r>
              <a:rPr lang="en-US" sz="17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ra Medium"/>
                <a:sym typeface="Sora Medium"/>
              </a:rPr>
              <a:t>會話（Sessions）</a:t>
            </a:r>
            <a:endParaRPr sz="17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3" name="Google Shape;203;g367fa7e0a8a_1_38"/>
          <p:cNvSpPr/>
          <p:nvPr/>
        </p:nvSpPr>
        <p:spPr>
          <a:xfrm>
            <a:off x="6363891" y="6251496"/>
            <a:ext cx="7389019" cy="28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Noto Sans TC"/>
              <a:buNone/>
            </a:pPr>
            <a:r>
              <a:rPr lang="en-US" sz="135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使用者登入系統時的活動狀態，系統根據會話中的角色動態應用權限，確保安全存取控制。</a:t>
            </a:r>
            <a:endParaRPr sz="135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4" name="Google Shape;204;g367fa7e0a8a_1_38"/>
          <p:cNvSpPr/>
          <p:nvPr/>
        </p:nvSpPr>
        <p:spPr>
          <a:xfrm>
            <a:off x="6188393" y="6905149"/>
            <a:ext cx="7740015" cy="84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Noto Sans TC"/>
              <a:buNone/>
            </a:pPr>
            <a:r>
              <a:rPr lang="en-US" sz="135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本系統採用三層 RBAC 架構，根據角色職責設計權限。一般使用者僅能提交資安事件並查看自己提交的事件記錄；資安人員負責處理指派的事件，更新事件狀態並記錄處理歷程；管理員擁有最高權限，可指派事件、管理使用者帳號、設置系統參數和匯出統計報表。</a:t>
            </a:r>
            <a:endParaRPr sz="135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6" name="Google Shape;206;g367fa7e0a8a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0075" y="7668100"/>
            <a:ext cx="2240328" cy="5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367fa7e0a8a_1_38"/>
          <p:cNvSpPr/>
          <p:nvPr/>
        </p:nvSpPr>
        <p:spPr>
          <a:xfrm>
            <a:off x="13989000" y="7588175"/>
            <a:ext cx="577200" cy="5772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  <a:sym typeface="Calibri"/>
              </a:rPr>
              <a:t>4</a:t>
            </a:r>
            <a:endParaRPr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pic>
        <p:nvPicPr>
          <p:cNvPr id="208" name="Google Shape;208;g367fa7e0a8a_1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725" y="1198505"/>
            <a:ext cx="5977676" cy="6124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19" y="258583"/>
            <a:ext cx="6417397" cy="9399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4"/>
          <p:cNvGraphicFramePr/>
          <p:nvPr>
            <p:extLst>
              <p:ext uri="{D42A27DB-BD31-4B8C-83A1-F6EECF244321}">
                <p14:modId xmlns:p14="http://schemas.microsoft.com/office/powerpoint/2010/main" val="670404416"/>
              </p:ext>
            </p:extLst>
          </p:nvPr>
        </p:nvGraphicFramePr>
        <p:xfrm>
          <a:off x="500937" y="1431872"/>
          <a:ext cx="7838700" cy="4904675"/>
        </p:xfrm>
        <a:graphic>
          <a:graphicData uri="http://schemas.openxmlformats.org/drawingml/2006/table">
            <a:tbl>
              <a:tblPr>
                <a:noFill/>
                <a:tableStyleId>{F6867F7E-C181-40DD-A92F-726C7993B2B7}</a:tableStyleId>
              </a:tblPr>
              <a:tblGrid>
                <a:gridCol w="195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1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ㄐ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" name="Google Shape;215;p4"/>
          <p:cNvSpPr/>
          <p:nvPr/>
        </p:nvSpPr>
        <p:spPr>
          <a:xfrm>
            <a:off x="493327" y="33235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50"/>
              <a:buFont typeface="Inter"/>
              <a:buNone/>
            </a:pPr>
            <a:r>
              <a:rPr lang="en-US" sz="445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權限矩陣</a:t>
            </a:r>
            <a:endParaRPr sz="445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216" name="Google Shape;216;p4"/>
          <p:cNvSpPr/>
          <p:nvPr/>
        </p:nvSpPr>
        <p:spPr>
          <a:xfrm>
            <a:off x="493327" y="1381297"/>
            <a:ext cx="7556400" cy="5005800"/>
          </a:xfrm>
          <a:prstGeom prst="roundRect">
            <a:avLst>
              <a:gd name="adj" fmla="val 1903"/>
            </a:avLst>
          </a:prstGeom>
          <a:noFill/>
          <a:ln w="9525" cap="flat" cmpd="sng">
            <a:solidFill>
              <a:srgbClr val="000000">
                <a:alpha val="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7" name="Google Shape;217;p4"/>
          <p:cNvSpPr/>
          <p:nvPr/>
        </p:nvSpPr>
        <p:spPr>
          <a:xfrm>
            <a:off x="500947" y="1388917"/>
            <a:ext cx="7541100" cy="6504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889297" y="1618718"/>
            <a:ext cx="1427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 dirty="0" err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功能</a:t>
            </a:r>
            <a:r>
              <a:rPr lang="en-US" sz="1750" dirty="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 / </a:t>
            </a:r>
            <a:r>
              <a:rPr lang="en-US" sz="1750" dirty="0" err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角色</a:t>
            </a:r>
            <a:endParaRPr sz="1750"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219" name="Google Shape;219;p4"/>
          <p:cNvSpPr/>
          <p:nvPr/>
        </p:nvSpPr>
        <p:spPr>
          <a:xfrm>
            <a:off x="2894309" y="1605100"/>
            <a:ext cx="1424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 dirty="0" err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普通民眾</a:t>
            </a:r>
            <a:endParaRPr sz="1750"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4771981" y="1593807"/>
            <a:ext cx="1424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 dirty="0" err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管理人員</a:t>
            </a:r>
            <a:endParaRPr sz="1750"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221" name="Google Shape;221;p4"/>
          <p:cNvSpPr/>
          <p:nvPr/>
        </p:nvSpPr>
        <p:spPr>
          <a:xfrm>
            <a:off x="6903003" y="1617983"/>
            <a:ext cx="1427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 dirty="0" err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資安人員</a:t>
            </a:r>
            <a:endParaRPr sz="1750"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500944" y="2111084"/>
            <a:ext cx="2029200" cy="6504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3" name="Google Shape;223;p4"/>
          <p:cNvSpPr/>
          <p:nvPr/>
        </p:nvSpPr>
        <p:spPr>
          <a:xfrm>
            <a:off x="801694" y="2433330"/>
            <a:ext cx="1427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 dirty="0" err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提交資安通報</a:t>
            </a:r>
            <a:endParaRPr sz="1750"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224" name="Google Shape;224;p4"/>
          <p:cNvSpPr/>
          <p:nvPr/>
        </p:nvSpPr>
        <p:spPr>
          <a:xfrm>
            <a:off x="500947" y="2689556"/>
            <a:ext cx="7541100" cy="10131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5" name="Google Shape;225;p4"/>
          <p:cNvSpPr/>
          <p:nvPr/>
        </p:nvSpPr>
        <p:spPr>
          <a:xfrm>
            <a:off x="593187" y="3200025"/>
            <a:ext cx="19629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 dirty="0" err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查詢自己通報紀錄</a:t>
            </a:r>
            <a:endParaRPr sz="1750"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226" name="Google Shape;226;p4"/>
          <p:cNvSpPr/>
          <p:nvPr/>
        </p:nvSpPr>
        <p:spPr>
          <a:xfrm>
            <a:off x="593187" y="4084640"/>
            <a:ext cx="1888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 dirty="0" err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查看所有通報紀錄</a:t>
            </a:r>
            <a:endParaRPr sz="1750"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227" name="Google Shape;227;p4"/>
          <p:cNvSpPr/>
          <p:nvPr/>
        </p:nvSpPr>
        <p:spPr>
          <a:xfrm>
            <a:off x="500947" y="4716000"/>
            <a:ext cx="7541100" cy="6504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8" name="Google Shape;228;p4"/>
          <p:cNvSpPr/>
          <p:nvPr/>
        </p:nvSpPr>
        <p:spPr>
          <a:xfrm>
            <a:off x="823737" y="4906297"/>
            <a:ext cx="1427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 dirty="0" err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指派通報事件</a:t>
            </a:r>
            <a:endParaRPr sz="1750"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229" name="Google Shape;229;p4"/>
          <p:cNvSpPr/>
          <p:nvPr/>
        </p:nvSpPr>
        <p:spPr>
          <a:xfrm>
            <a:off x="500947" y="5366319"/>
            <a:ext cx="7541100" cy="10131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0" name="Google Shape;230;p4"/>
          <p:cNvSpPr/>
          <p:nvPr/>
        </p:nvSpPr>
        <p:spPr>
          <a:xfrm>
            <a:off x="593187" y="5725723"/>
            <a:ext cx="2191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550" dirty="0" err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處理事件並紀錄結果</a:t>
            </a:r>
            <a:endParaRPr sz="1550"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232" name="Google Shape;232;p4"/>
          <p:cNvSpPr txBox="1"/>
          <p:nvPr/>
        </p:nvSpPr>
        <p:spPr>
          <a:xfrm>
            <a:off x="493337" y="6523134"/>
            <a:ext cx="8235000" cy="123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權限矩陣清晰展示了不同角色在系統中的操作權限。普通民眾主要負責提交資安通報並查詢自己的通報紀錄；管理人員擁有較高權限，可查看所有通報紀錄、指派事件、修改使用者帳號及設置系統參數；資安人員則專注於處理被指派的事件，更新狀態並記錄處理結果。</a:t>
            </a:r>
            <a:endParaRPr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3" name="Google Shape;233;p4"/>
          <p:cNvSpPr txBox="1"/>
          <p:nvPr/>
        </p:nvSpPr>
        <p:spPr>
          <a:xfrm>
            <a:off x="493337" y="7317309"/>
            <a:ext cx="8235000" cy="98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這種權限設計確保了職責分離原則，每個角色只能執行其職責範圍內的操作，有效防止權限濫用和未授權存取</a:t>
            </a:r>
            <a:r>
              <a:rPr lang="en-US" dirty="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4" name="Google Shape;234;p4"/>
          <p:cNvSpPr/>
          <p:nvPr/>
        </p:nvSpPr>
        <p:spPr>
          <a:xfrm>
            <a:off x="13989000" y="7588175"/>
            <a:ext cx="577200" cy="5772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511" y="2318110"/>
            <a:ext cx="694240" cy="7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511" y="3122485"/>
            <a:ext cx="694240" cy="7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786" y="3900635"/>
            <a:ext cx="694240" cy="7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786" y="4774648"/>
            <a:ext cx="694240" cy="7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1686" y="3892785"/>
            <a:ext cx="694240" cy="7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1936" y="5552773"/>
            <a:ext cx="694240" cy="7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4881612" y="2386962"/>
            <a:ext cx="572600" cy="5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4881612" y="3159462"/>
            <a:ext cx="572600" cy="5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3106337" y="3977599"/>
            <a:ext cx="572600" cy="5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3106337" y="4809274"/>
            <a:ext cx="572600" cy="5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3106337" y="5640962"/>
            <a:ext cx="572600" cy="5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4881612" y="5648662"/>
            <a:ext cx="572600" cy="5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992512" y="2316687"/>
            <a:ext cx="572600" cy="5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992512" y="3186262"/>
            <a:ext cx="572600" cy="5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992512" y="4781124"/>
            <a:ext cx="572600" cy="5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53" y="195152"/>
            <a:ext cx="3676415" cy="1107354"/>
          </a:xfrm>
          <a:prstGeom prst="rect">
            <a:avLst/>
          </a:prstGeom>
        </p:spPr>
      </p:pic>
      <p:pic>
        <p:nvPicPr>
          <p:cNvPr id="40" name="Google Shape;332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31877" y="4484452"/>
            <a:ext cx="6182525" cy="1852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333;p4" descr="一張含有 文字, 螢幕擷取畫面, 圖形, 設計 的圖片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52087" y="1310470"/>
            <a:ext cx="5942104" cy="1759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系統流程圖</a:t>
            </a:r>
            <a:endParaRPr sz="44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0190" y="1917502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7"/>
          <p:cNvSpPr/>
          <p:nvPr/>
        </p:nvSpPr>
        <p:spPr>
          <a:xfrm>
            <a:off x="7641074" y="214431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</a:pPr>
            <a:r>
              <a:rPr lang="en-US" sz="22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使用者註冊與登入</a:t>
            </a:r>
            <a:endParaRPr sz="22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258" name="Google Shape;258;p7"/>
          <p:cNvSpPr/>
          <p:nvPr/>
        </p:nvSpPr>
        <p:spPr>
          <a:xfrm>
            <a:off x="7641074" y="2634734"/>
            <a:ext cx="619553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建立帳號並依角色分配權限</a:t>
            </a:r>
            <a:endParaRPr sz="17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0190" y="3278386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7"/>
          <p:cNvSpPr/>
          <p:nvPr/>
        </p:nvSpPr>
        <p:spPr>
          <a:xfrm>
            <a:off x="7641074" y="35052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</a:pPr>
            <a:r>
              <a:rPr lang="en-US" sz="22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事件通報</a:t>
            </a:r>
            <a:endParaRPr sz="22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261" name="Google Shape;261;p7"/>
          <p:cNvSpPr/>
          <p:nvPr/>
        </p:nvSpPr>
        <p:spPr>
          <a:xfrm>
            <a:off x="7641074" y="3995618"/>
            <a:ext cx="619553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一般使用者提交資安事件</a:t>
            </a:r>
            <a:endParaRPr sz="17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0190" y="4639270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7"/>
          <p:cNvSpPr/>
          <p:nvPr/>
        </p:nvSpPr>
        <p:spPr>
          <a:xfrm>
            <a:off x="7641074" y="486608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</a:pPr>
            <a:r>
              <a:rPr lang="en-US" sz="22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事件指派</a:t>
            </a:r>
            <a:endParaRPr sz="22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264" name="Google Shape;264;p7"/>
          <p:cNvSpPr/>
          <p:nvPr/>
        </p:nvSpPr>
        <p:spPr>
          <a:xfrm>
            <a:off x="7641074" y="5356503"/>
            <a:ext cx="619553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管理員將事件指派給資安人員</a:t>
            </a:r>
            <a:endParaRPr sz="17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0190" y="6000155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7"/>
          <p:cNvSpPr/>
          <p:nvPr/>
        </p:nvSpPr>
        <p:spPr>
          <a:xfrm>
            <a:off x="7641074" y="62269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</a:pPr>
            <a:r>
              <a:rPr lang="en-US" sz="22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Inter"/>
                <a:sym typeface="Inter"/>
              </a:rPr>
              <a:t>事件處理與解決</a:t>
            </a:r>
            <a:endParaRPr sz="220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7641074" y="6717387"/>
            <a:ext cx="619553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資安人員處理並記錄解決方案</a:t>
            </a:r>
            <a:endParaRPr sz="17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0" y="0"/>
            <a:ext cx="4750735" cy="8229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6044" y="309489"/>
            <a:ext cx="3915507" cy="770391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7"/>
          <p:cNvSpPr/>
          <p:nvPr/>
        </p:nvSpPr>
        <p:spPr>
          <a:xfrm>
            <a:off x="13989000" y="7588175"/>
            <a:ext cx="577200" cy="5772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3185" y="830615"/>
            <a:ext cx="3963036" cy="886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67fa7e0a8a_1_58"/>
          <p:cNvSpPr/>
          <p:nvPr/>
        </p:nvSpPr>
        <p:spPr>
          <a:xfrm>
            <a:off x="568881" y="2168723"/>
            <a:ext cx="3555444" cy="44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750"/>
              <a:buFont typeface="Sora Medium"/>
              <a:buNone/>
            </a:pPr>
            <a:r>
              <a:rPr lang="en-US" sz="2800" b="0" i="0" u="none" strike="noStrike" cap="none">
                <a:solidFill>
                  <a:srgbClr val="97B8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ra Medium"/>
                <a:sym typeface="Sora Medium"/>
              </a:rPr>
              <a:t>技術架構</a:t>
            </a:r>
            <a:endParaRPr sz="28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78" name="Google Shape;278;g367fa7e0a8a_1_5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881" y="2826306"/>
            <a:ext cx="711041" cy="109680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67fa7e0a8a_1_58"/>
          <p:cNvSpPr/>
          <p:nvPr/>
        </p:nvSpPr>
        <p:spPr>
          <a:xfrm>
            <a:off x="1422083" y="2968466"/>
            <a:ext cx="1777722" cy="22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Sora Medium"/>
              <a:buNone/>
            </a:pPr>
            <a:r>
              <a:rPr lang="en-US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ra Medium"/>
                <a:sym typeface="Sora Medium"/>
              </a:rPr>
              <a:t>前端技術</a:t>
            </a:r>
            <a:endParaRPr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0" name="Google Shape;280;g367fa7e0a8a_1_58"/>
          <p:cNvSpPr/>
          <p:nvPr/>
        </p:nvSpPr>
        <p:spPr>
          <a:xfrm>
            <a:off x="1422083" y="3275886"/>
            <a:ext cx="12639437" cy="22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00"/>
              <a:buFont typeface="Noto Sans TC"/>
              <a:buChar char="•"/>
            </a:pPr>
            <a:r>
              <a:rPr lang="en-US" sz="12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HTML5/CSS3：結構化網頁內容與響應式設計</a:t>
            </a:r>
            <a:endParaRPr sz="12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1" name="Google Shape;281;g367fa7e0a8a_1_58"/>
          <p:cNvSpPr/>
          <p:nvPr/>
        </p:nvSpPr>
        <p:spPr>
          <a:xfrm>
            <a:off x="1422083" y="3553301"/>
            <a:ext cx="12639437" cy="22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00"/>
              <a:buFont typeface="Noto Sans TC"/>
              <a:buChar char="•"/>
            </a:pPr>
            <a:r>
              <a:rPr lang="en-US" sz="1200" b="0" i="0" u="none" strike="noStrike" cap="none" dirty="0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Jinja2 </a:t>
            </a:r>
            <a:r>
              <a:rPr lang="en-US" sz="1200" b="0" i="0" u="none" strike="noStrike" cap="none" dirty="0" err="1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模板引擎：動態內容渲染與模板繼承</a:t>
            </a:r>
            <a:endParaRPr sz="1200" b="0" i="0" u="none" strike="noStrike" cap="none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82" name="Google Shape;282;g367fa7e0a8a_1_5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881" y="3923109"/>
            <a:ext cx="711041" cy="165163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367fa7e0a8a_1_58"/>
          <p:cNvSpPr/>
          <p:nvPr/>
        </p:nvSpPr>
        <p:spPr>
          <a:xfrm>
            <a:off x="1422083" y="4065270"/>
            <a:ext cx="1777722" cy="22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Sora Medium"/>
              <a:buNone/>
            </a:pPr>
            <a:r>
              <a:rPr lang="en-US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ra Medium"/>
                <a:sym typeface="Sora Medium"/>
              </a:rPr>
              <a:t>後端技術</a:t>
            </a:r>
            <a:endParaRPr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4" name="Google Shape;284;g367fa7e0a8a_1_58"/>
          <p:cNvSpPr/>
          <p:nvPr/>
        </p:nvSpPr>
        <p:spPr>
          <a:xfrm>
            <a:off x="1422083" y="4372689"/>
            <a:ext cx="12639437" cy="22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00"/>
              <a:buFont typeface="Noto Sans TC"/>
              <a:buChar char="•"/>
            </a:pPr>
            <a:r>
              <a:rPr lang="en-US" sz="12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Flask 框架：輕量級 Python Web 框架</a:t>
            </a:r>
            <a:endParaRPr sz="12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5" name="Google Shape;285;g367fa7e0a8a_1_58"/>
          <p:cNvSpPr/>
          <p:nvPr/>
        </p:nvSpPr>
        <p:spPr>
          <a:xfrm>
            <a:off x="1422083" y="4650105"/>
            <a:ext cx="12639437" cy="22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00"/>
              <a:buFont typeface="Noto Sans TC"/>
              <a:buChar char="•"/>
            </a:pPr>
            <a:r>
              <a:rPr lang="en-US" sz="12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SQLite 資料庫：嵌入式關聯式資料庫</a:t>
            </a:r>
            <a:endParaRPr sz="12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6" name="Google Shape;286;g367fa7e0a8a_1_58"/>
          <p:cNvSpPr/>
          <p:nvPr/>
        </p:nvSpPr>
        <p:spPr>
          <a:xfrm>
            <a:off x="1422083" y="4927521"/>
            <a:ext cx="12639437" cy="22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00"/>
              <a:buFont typeface="Noto Sans TC"/>
              <a:buChar char="•"/>
            </a:pPr>
            <a:r>
              <a:rPr lang="en-US" sz="12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bcrypt 加密：密碼雜湊與驗證機制</a:t>
            </a:r>
            <a:endParaRPr sz="12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7" name="Google Shape;287;g367fa7e0a8a_1_58"/>
          <p:cNvSpPr/>
          <p:nvPr/>
        </p:nvSpPr>
        <p:spPr>
          <a:xfrm>
            <a:off x="1422083" y="5204936"/>
            <a:ext cx="12639437" cy="22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00"/>
              <a:buFont typeface="Noto Sans TC"/>
              <a:buChar char="•"/>
            </a:pPr>
            <a:r>
              <a:rPr lang="en-US" sz="12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Session 管理：使用者狀態維護</a:t>
            </a:r>
            <a:endParaRPr sz="12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88" name="Google Shape;288;g367fa7e0a8a_1_5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881" y="5574744"/>
            <a:ext cx="711041" cy="165163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367fa7e0a8a_1_58"/>
          <p:cNvSpPr/>
          <p:nvPr/>
        </p:nvSpPr>
        <p:spPr>
          <a:xfrm>
            <a:off x="1422083" y="5716905"/>
            <a:ext cx="1777722" cy="22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Sora Medium"/>
              <a:buNone/>
            </a:pPr>
            <a:r>
              <a:rPr lang="en-US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ra Medium"/>
                <a:sym typeface="Sora Medium"/>
              </a:rPr>
              <a:t>資料庫設計</a:t>
            </a:r>
            <a:endParaRPr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0" name="Google Shape;290;g367fa7e0a8a_1_58"/>
          <p:cNvSpPr/>
          <p:nvPr/>
        </p:nvSpPr>
        <p:spPr>
          <a:xfrm>
            <a:off x="1422083" y="6024324"/>
            <a:ext cx="12639437" cy="22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00"/>
              <a:buFont typeface="Noto Sans TC"/>
              <a:buChar char="•"/>
            </a:pPr>
            <a:r>
              <a:rPr lang="en-US" sz="12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使用者表格（users）：儲存帳號資訊與角色</a:t>
            </a:r>
            <a:endParaRPr sz="12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1" name="Google Shape;291;g367fa7e0a8a_1_58"/>
          <p:cNvSpPr/>
          <p:nvPr/>
        </p:nvSpPr>
        <p:spPr>
          <a:xfrm>
            <a:off x="1422083" y="6326385"/>
            <a:ext cx="12639437" cy="22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00"/>
              <a:buFont typeface="Noto Sans TC"/>
              <a:buChar char="•"/>
            </a:pPr>
            <a:r>
              <a:rPr lang="en-US" sz="12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資安事件表格（security_incidents）：事件詳細資訊</a:t>
            </a:r>
            <a:endParaRPr sz="12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2" name="Google Shape;292;g367fa7e0a8a_1_58"/>
          <p:cNvSpPr/>
          <p:nvPr/>
        </p:nvSpPr>
        <p:spPr>
          <a:xfrm>
            <a:off x="1422083" y="6579156"/>
            <a:ext cx="12639437" cy="22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00"/>
              <a:buFont typeface="Noto Sans TC"/>
              <a:buChar char="•"/>
            </a:pPr>
            <a:r>
              <a:rPr lang="en-US" sz="1200" b="0" i="0" u="none" strike="noStrike" cap="none" dirty="0" err="1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事件記錄表格（incident_logs</a:t>
            </a:r>
            <a:r>
              <a:rPr lang="en-US" sz="1200" b="0" i="0" u="none" strike="noStrike" cap="none" dirty="0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）：</a:t>
            </a:r>
            <a:r>
              <a:rPr lang="en-US" sz="1200" b="0" i="0" u="none" strike="noStrike" cap="none" dirty="0" err="1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處理歷程追蹤</a:t>
            </a:r>
            <a:endParaRPr sz="1200" b="0" i="0" u="none" strike="noStrike" cap="none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3" name="Google Shape;293;g367fa7e0a8a_1_58"/>
          <p:cNvSpPr/>
          <p:nvPr/>
        </p:nvSpPr>
        <p:spPr>
          <a:xfrm>
            <a:off x="1422083" y="6856571"/>
            <a:ext cx="12639437" cy="22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00"/>
              <a:buFont typeface="Noto Sans TC"/>
              <a:buChar char="•"/>
            </a:pPr>
            <a:r>
              <a:rPr lang="en-US" sz="12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事件標籤表格（incident_tags）：威脅分類標籤</a:t>
            </a:r>
            <a:endParaRPr sz="12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4" name="Google Shape;294;g367fa7e0a8a_1_58"/>
          <p:cNvSpPr/>
          <p:nvPr/>
        </p:nvSpPr>
        <p:spPr>
          <a:xfrm>
            <a:off x="568881" y="7386280"/>
            <a:ext cx="13492639" cy="4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00"/>
              <a:buFont typeface="Noto Sans TC"/>
              <a:buNone/>
            </a:pPr>
            <a:r>
              <a:rPr lang="en-US" sz="1200" b="0" i="0" u="none" strike="noStrike" cap="none" dirty="0" err="1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我們的系統採用了前後端分離的架構設計，前端使用</a:t>
            </a:r>
            <a:r>
              <a:rPr lang="en-US" sz="1200" b="0" i="0" u="none" strike="noStrike" cap="none" dirty="0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 HTML5/CSS3 和 Jinja2 </a:t>
            </a:r>
            <a:r>
              <a:rPr lang="en-US" sz="1200" b="0" i="0" u="none" strike="noStrike" cap="none" dirty="0" err="1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模板引擎實現動態內容渲染，後端則基於</a:t>
            </a:r>
            <a:r>
              <a:rPr lang="en-US" sz="1200" b="0" i="0" u="none" strike="noStrike" cap="none" dirty="0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 Flask </a:t>
            </a:r>
            <a:r>
              <a:rPr lang="en-US" sz="1200" b="0" i="0" u="none" strike="noStrike" cap="none" dirty="0" err="1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框架開發，結合</a:t>
            </a:r>
            <a:r>
              <a:rPr lang="en-US" sz="1200" b="0" i="0" u="none" strike="noStrike" cap="none" dirty="0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 SQLite </a:t>
            </a:r>
            <a:r>
              <a:rPr lang="en-US" sz="1200" b="0" i="0" u="none" strike="noStrike" cap="none" dirty="0" err="1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資料庫和</a:t>
            </a:r>
            <a:r>
              <a:rPr lang="en-US" sz="1200" b="0" i="0" u="none" strike="noStrike" cap="none" dirty="0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 </a:t>
            </a:r>
            <a:r>
              <a:rPr lang="en-US" sz="1200" b="0" i="0" u="none" strike="noStrike" cap="none" dirty="0" err="1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bcrypt</a:t>
            </a:r>
            <a:r>
              <a:rPr lang="en-US" sz="1200" b="0" i="0" u="none" strike="noStrike" cap="none" dirty="0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 </a:t>
            </a:r>
            <a:r>
              <a:rPr lang="en-US" sz="1200" b="0" i="0" u="none" strike="noStrike" cap="none" dirty="0" err="1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加密技術確保系統安全性。這種架構設計不僅提高了開發效率，也增強了系統的可維護性和擴展性</a:t>
            </a:r>
            <a:r>
              <a:rPr lang="en-US" sz="1200" b="0" i="0" u="none" strike="noStrike" cap="none" dirty="0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。</a:t>
            </a:r>
            <a:endParaRPr sz="1200" b="0" i="0" u="none" strike="noStrike" cap="none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96" name="Google Shape;296;g367fa7e0a8a_1_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90075" y="7668100"/>
            <a:ext cx="2240328" cy="5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367fa7e0a8a_1_58"/>
          <p:cNvSpPr/>
          <p:nvPr/>
        </p:nvSpPr>
        <p:spPr>
          <a:xfrm>
            <a:off x="13989000" y="7588175"/>
            <a:ext cx="577200" cy="5772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881" y="1648713"/>
            <a:ext cx="3331910" cy="1062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7fa7e0a8a_1_81"/>
          <p:cNvSpPr/>
          <p:nvPr/>
        </p:nvSpPr>
        <p:spPr>
          <a:xfrm>
            <a:off x="793790" y="624245"/>
            <a:ext cx="4961811" cy="620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900"/>
              <a:buFont typeface="Sora Medium"/>
              <a:buNone/>
            </a:pPr>
            <a:r>
              <a:rPr lang="en-US" sz="3900" b="0" i="0" u="none" strike="noStrike" cap="none">
                <a:solidFill>
                  <a:srgbClr val="97B8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ra Medium"/>
                <a:sym typeface="Sora Medium"/>
              </a:rPr>
              <a:t>資料庫設計</a:t>
            </a:r>
            <a:endParaRPr sz="39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4" name="Google Shape;304;g367fa7e0a8a_1_81"/>
          <p:cNvSpPr/>
          <p:nvPr/>
        </p:nvSpPr>
        <p:spPr>
          <a:xfrm>
            <a:off x="2254091" y="2096453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50"/>
              <a:buFont typeface="Sora Medium"/>
              <a:buNone/>
            </a:pPr>
            <a:r>
              <a:rPr lang="en-US" sz="195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ra Medium"/>
                <a:sym typeface="Sora Medium"/>
              </a:rPr>
              <a:t>使用者表（users）</a:t>
            </a:r>
            <a:endParaRPr sz="195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5" name="Google Shape;305;g367fa7e0a8a_1_81"/>
          <p:cNvSpPr/>
          <p:nvPr/>
        </p:nvSpPr>
        <p:spPr>
          <a:xfrm>
            <a:off x="793790" y="2525673"/>
            <a:ext cx="3941207" cy="9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lang="en-US" sz="155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儲存使用者資訊，包括 UUID 主鍵、使用者名稱、電子郵件、加密密碼、角色和帳號狀態</a:t>
            </a:r>
            <a:endParaRPr sz="155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06" name="Google Shape;306;g367fa7e0a8a_1_8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2653" y="1641158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367fa7e0a8a_1_8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7864" y="2430840"/>
            <a:ext cx="296942" cy="37111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367fa7e0a8a_1_81"/>
          <p:cNvSpPr/>
          <p:nvPr/>
        </p:nvSpPr>
        <p:spPr>
          <a:xfrm>
            <a:off x="9895284" y="2100143"/>
            <a:ext cx="3941326" cy="62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50"/>
              <a:buFont typeface="Sora Medium"/>
              <a:buNone/>
            </a:pPr>
            <a:r>
              <a:rPr lang="en-US" sz="195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ra Medium"/>
                <a:sym typeface="Sora Medium"/>
              </a:rPr>
              <a:t>資安事件表（security_incidents）</a:t>
            </a:r>
            <a:endParaRPr sz="195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9" name="Google Shape;309;g367fa7e0a8a_1_81"/>
          <p:cNvSpPr/>
          <p:nvPr/>
        </p:nvSpPr>
        <p:spPr>
          <a:xfrm>
            <a:off x="9895284" y="2839522"/>
            <a:ext cx="3941326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lang="en-US" sz="155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儲存事件詳細資訊，包括事件 UUID、標題、描述、通報者、嚴重程度、狀態和指派人員</a:t>
            </a:r>
            <a:endParaRPr sz="155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10" name="Google Shape;310;g367fa7e0a8a_1_8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2653" y="1641158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367fa7e0a8a_1_8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73738" y="2819340"/>
            <a:ext cx="296942" cy="37111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367fa7e0a8a_1_81"/>
          <p:cNvSpPr/>
          <p:nvPr/>
        </p:nvSpPr>
        <p:spPr>
          <a:xfrm>
            <a:off x="9895284" y="4686538"/>
            <a:ext cx="3485317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50"/>
              <a:buFont typeface="Sora Medium"/>
              <a:buNone/>
            </a:pPr>
            <a:r>
              <a:rPr lang="en-US" sz="195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ra Medium"/>
                <a:sym typeface="Sora Medium"/>
              </a:rPr>
              <a:t>事件記錄表（incident_logs）</a:t>
            </a:r>
            <a:endParaRPr sz="195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3" name="Google Shape;313;g367fa7e0a8a_1_81"/>
          <p:cNvSpPr/>
          <p:nvPr/>
        </p:nvSpPr>
        <p:spPr>
          <a:xfrm>
            <a:off x="9895284" y="5115758"/>
            <a:ext cx="3941326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lang="en-US" sz="155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追蹤事件操作歷程，包含記錄 UUID、關聯事件、操作者、記錄類型和操作內容</a:t>
            </a:r>
            <a:endParaRPr sz="155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14" name="Google Shape;314;g367fa7e0a8a_1_8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32653" y="1641158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367fa7e0a8a_1_8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85237" y="5045214"/>
            <a:ext cx="296942" cy="37111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367fa7e0a8a_1_81"/>
          <p:cNvSpPr/>
          <p:nvPr/>
        </p:nvSpPr>
        <p:spPr>
          <a:xfrm>
            <a:off x="1258372" y="4686538"/>
            <a:ext cx="3476625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50"/>
              <a:buFont typeface="Sora Medium"/>
              <a:buNone/>
            </a:pPr>
            <a:r>
              <a:rPr lang="en-US" sz="195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ra Medium"/>
                <a:sym typeface="Sora Medium"/>
              </a:rPr>
              <a:t>事件標籤表（incident_tags）</a:t>
            </a:r>
            <a:endParaRPr sz="195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7" name="Google Shape;317;g367fa7e0a8a_1_81"/>
          <p:cNvSpPr/>
          <p:nvPr/>
        </p:nvSpPr>
        <p:spPr>
          <a:xfrm>
            <a:off x="793790" y="5115758"/>
            <a:ext cx="3941207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lang="en-US" sz="155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儲存事件標籤，以複合主鍵確保唯一性，支援威脅分類</a:t>
            </a:r>
            <a:endParaRPr sz="155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18" name="Google Shape;318;g367fa7e0a8a_1_81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32653" y="1641158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367fa7e0a8a_1_81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59363" y="4656713"/>
            <a:ext cx="296942" cy="371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367fa7e0a8a_1_81"/>
          <p:cNvSpPr/>
          <p:nvPr/>
        </p:nvSpPr>
        <p:spPr>
          <a:xfrm>
            <a:off x="793790" y="6429375"/>
            <a:ext cx="13042821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lang="en-US" sz="155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資料庫採用 SQLite 作為嵌入式關聯式資料庫，輕量且適合本專案需求。資料庫初始化由 DatabaseManager 類別負責，自動創建表格並設置外鍵約束和索引以確保資料完整性和查詢效率。所有 SQL 操作使用參數化查詢，防止注入攻擊，確保資料安全。</a:t>
            </a:r>
            <a:endParaRPr sz="155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1" name="Google Shape;321;g367fa7e0a8a_1_81"/>
          <p:cNvSpPr/>
          <p:nvPr/>
        </p:nvSpPr>
        <p:spPr>
          <a:xfrm>
            <a:off x="793790" y="7287697"/>
            <a:ext cx="13042821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lang="en-US" sz="155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資料庫設計遵循正規化原則，減少資料冗餘並提高查詢效率。表格間的關聯通過外鍵實現，確保資料一致性和完整性。</a:t>
            </a:r>
            <a:endParaRPr sz="155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22" name="Google Shape;322;g367fa7e0a8a_1_8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801" y="450650"/>
            <a:ext cx="326707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367fa7e0a8a_1_8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390075" y="7668100"/>
            <a:ext cx="2240328" cy="5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367fa7e0a8a_1_81"/>
          <p:cNvSpPr/>
          <p:nvPr/>
        </p:nvSpPr>
        <p:spPr>
          <a:xfrm>
            <a:off x="13989000" y="7588175"/>
            <a:ext cx="577200" cy="5772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67fa7e0a8a_1_104"/>
          <p:cNvSpPr/>
          <p:nvPr/>
        </p:nvSpPr>
        <p:spPr>
          <a:xfrm>
            <a:off x="706279" y="639485"/>
            <a:ext cx="4414718" cy="55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450"/>
              <a:buFont typeface="Sora Medium"/>
              <a:buNone/>
            </a:pPr>
            <a:r>
              <a:rPr lang="en-US" sz="3450" b="0" i="0" u="none" strike="noStrike" cap="none">
                <a:solidFill>
                  <a:srgbClr val="97B8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ra Medium"/>
                <a:sym typeface="Sora Medium"/>
              </a:rPr>
              <a:t>運用技巧與安全措施</a:t>
            </a:r>
            <a:endParaRPr sz="345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1" name="Google Shape;331;g367fa7e0a8a_1_104"/>
          <p:cNvSpPr/>
          <p:nvPr/>
        </p:nvSpPr>
        <p:spPr>
          <a:xfrm>
            <a:off x="706279" y="1456134"/>
            <a:ext cx="397312" cy="39731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32" name="Google Shape;332;g367fa7e0a8a_1_10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78" y="1489234"/>
            <a:ext cx="264795" cy="3309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367fa7e0a8a_1_104"/>
          <p:cNvSpPr/>
          <p:nvPr/>
        </p:nvSpPr>
        <p:spPr>
          <a:xfrm>
            <a:off x="1280160" y="1516737"/>
            <a:ext cx="2207300" cy="27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Sora Medium"/>
              <a:buNone/>
            </a:pPr>
            <a:r>
              <a:rPr lang="en-US" sz="17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ra Medium"/>
                <a:sym typeface="Sora Medium"/>
              </a:rPr>
              <a:t>權限檢查</a:t>
            </a:r>
            <a:endParaRPr sz="17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4" name="Google Shape;334;g367fa7e0a8a_1_104"/>
          <p:cNvSpPr/>
          <p:nvPr/>
        </p:nvSpPr>
        <p:spPr>
          <a:xfrm>
            <a:off x="1280160" y="1898452"/>
            <a:ext cx="7157561" cy="56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Noto Sans TC"/>
              <a:buNone/>
            </a:pPr>
            <a:r>
              <a:rPr lang="en-US" sz="135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系統使用 Flask 的 session 管理使用者登入狀態，並通過自定義 login_required 裝飾器檢查是否登入。角色權限驗證在每個路由中實現，確保使用者只能存取其權限範圍內的功能。</a:t>
            </a:r>
            <a:endParaRPr sz="135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5" name="Google Shape;335;g367fa7e0a8a_1_104"/>
          <p:cNvSpPr/>
          <p:nvPr/>
        </p:nvSpPr>
        <p:spPr>
          <a:xfrm>
            <a:off x="706279" y="2816423"/>
            <a:ext cx="397312" cy="39731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6" name="Google Shape;336;g367fa7e0a8a_1_104"/>
          <p:cNvSpPr/>
          <p:nvPr/>
        </p:nvSpPr>
        <p:spPr>
          <a:xfrm>
            <a:off x="1280160" y="2877026"/>
            <a:ext cx="2207300" cy="27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Sora Medium"/>
              <a:buNone/>
            </a:pPr>
            <a:r>
              <a:rPr lang="en-US" sz="17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ra Medium"/>
                <a:sym typeface="Sora Medium"/>
              </a:rPr>
              <a:t>資料隔離</a:t>
            </a:r>
            <a:endParaRPr sz="17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7" name="Google Shape;337;g367fa7e0a8a_1_104"/>
          <p:cNvSpPr/>
          <p:nvPr/>
        </p:nvSpPr>
        <p:spPr>
          <a:xfrm>
            <a:off x="1280160" y="3258741"/>
            <a:ext cx="71577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Noto Sans TC"/>
              <a:buNone/>
            </a:pPr>
            <a:r>
              <a:rPr lang="en-US" sz="135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資料隔離通過 SQL 查詢的條件過濾實現。例如，為一般使用者添加 WHERE reporter_id = :user_id 條件，資安人員則檢查 assigned_to 欄位。所有資料庫操作均使用參數化查詢，防止 SQL 注入攻擊。</a:t>
            </a:r>
            <a:endParaRPr sz="135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8" name="Google Shape;338;g367fa7e0a8a_1_104"/>
          <p:cNvSpPr/>
          <p:nvPr/>
        </p:nvSpPr>
        <p:spPr>
          <a:xfrm>
            <a:off x="706279" y="4459129"/>
            <a:ext cx="397312" cy="39731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39" name="Google Shape;339;g367fa7e0a8a_1_10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478" y="4492228"/>
            <a:ext cx="264795" cy="33099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367fa7e0a8a_1_104"/>
          <p:cNvSpPr/>
          <p:nvPr/>
        </p:nvSpPr>
        <p:spPr>
          <a:xfrm>
            <a:off x="1280160" y="4519732"/>
            <a:ext cx="2207300" cy="27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Sora Medium"/>
              <a:buNone/>
            </a:pPr>
            <a:r>
              <a:rPr lang="en-US" sz="17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ra Medium"/>
                <a:sym typeface="Sora Medium"/>
              </a:rPr>
              <a:t>附件安全</a:t>
            </a:r>
            <a:endParaRPr sz="17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1" name="Google Shape;341;g367fa7e0a8a_1_104"/>
          <p:cNvSpPr/>
          <p:nvPr/>
        </p:nvSpPr>
        <p:spPr>
          <a:xfrm>
            <a:off x="1280160" y="4901446"/>
            <a:ext cx="7157561" cy="56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Noto Sans TC"/>
              <a:buNone/>
            </a:pPr>
            <a:r>
              <a:rPr lang="en-US" sz="135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未來版本將加入附件上傳功能，設計時將限制檔案類型，並使用唯一檔案名稱儲存於隔離目錄。附件存取將遵循 RBAC 模型，結合防毒掃描確保安全性。</a:t>
            </a:r>
            <a:endParaRPr sz="135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2" name="Google Shape;342;g367fa7e0a8a_1_104"/>
          <p:cNvSpPr/>
          <p:nvPr/>
        </p:nvSpPr>
        <p:spPr>
          <a:xfrm>
            <a:off x="706279" y="5819418"/>
            <a:ext cx="397312" cy="39731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43" name="Google Shape;343;g367fa7e0a8a_1_10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2478" y="5852517"/>
            <a:ext cx="264795" cy="33099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367fa7e0a8a_1_104"/>
          <p:cNvSpPr/>
          <p:nvPr/>
        </p:nvSpPr>
        <p:spPr>
          <a:xfrm>
            <a:off x="1280160" y="5880021"/>
            <a:ext cx="2207300" cy="27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Sora Medium"/>
              <a:buNone/>
            </a:pPr>
            <a:r>
              <a:rPr lang="en-US" sz="170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ra Medium"/>
                <a:sym typeface="Sora Medium"/>
              </a:rPr>
              <a:t>通知系統</a:t>
            </a:r>
            <a:endParaRPr sz="170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5" name="Google Shape;345;g367fa7e0a8a_1_104"/>
          <p:cNvSpPr/>
          <p:nvPr/>
        </p:nvSpPr>
        <p:spPr>
          <a:xfrm>
            <a:off x="1280160" y="6261735"/>
            <a:ext cx="7157561" cy="56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Noto Sans TC"/>
              <a:buNone/>
            </a:pPr>
            <a:r>
              <a:rPr lang="en-US" sz="135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系統目前模擬電子郵件通知。未來計劃整合 smtplib 模組實現真實郵件通知，當事件狀態更新時，自動發送郵件給相關人員。儀表板中的通知清單將透過 AJAX 動態更新。</a:t>
            </a:r>
            <a:endParaRPr sz="135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6" name="Google Shape;346;g367fa7e0a8a_1_104"/>
          <p:cNvSpPr/>
          <p:nvPr/>
        </p:nvSpPr>
        <p:spPr>
          <a:xfrm>
            <a:off x="706279" y="7025164"/>
            <a:ext cx="7731443" cy="56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Noto Sans TC"/>
              <a:buNone/>
            </a:pPr>
            <a:r>
              <a:rPr lang="en-US" sz="1350" b="0" i="0" u="none" strike="noStrike" cap="none">
                <a:solidFill>
                  <a:srgbClr val="E0D6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C"/>
                <a:sym typeface="Noto Sans TC"/>
              </a:rPr>
              <a:t>這些安全措施和技術實現確保了系統的穩定性、安全性和可擴展性。通過嚴格的權限控制和資料隔離，我們有效防止了未授權存取和資料洩露風險，同時提供了良好的使用者體驗和系統性能。</a:t>
            </a:r>
            <a:endParaRPr sz="1350" b="0" i="0" u="none" strike="noStrike" cap="none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47" name="Google Shape;347;g367fa7e0a8a_1_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272" y="637797"/>
            <a:ext cx="4247526" cy="5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367fa7e0a8a_1_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 flipH="1">
            <a:off x="772536" y="2850137"/>
            <a:ext cx="264800" cy="32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367fa7e0a8a_1_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90075" y="7668100"/>
            <a:ext cx="2240328" cy="5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367fa7e0a8a_1_104"/>
          <p:cNvSpPr/>
          <p:nvPr/>
        </p:nvSpPr>
        <p:spPr>
          <a:xfrm>
            <a:off x="13989000" y="7588175"/>
            <a:ext cx="577200" cy="5772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8802" y="1280745"/>
            <a:ext cx="5611485" cy="5906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617</Words>
  <Application>Microsoft Office PowerPoint</Application>
  <PresentationFormat>自訂</PresentationFormat>
  <Paragraphs>156</Paragraphs>
  <Slides>13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13</vt:i4>
      </vt:variant>
    </vt:vector>
  </HeadingPairs>
  <TitlesOfParts>
    <vt:vector size="23" baseType="lpstr">
      <vt:lpstr>Arimo</vt:lpstr>
      <vt:lpstr>Arial</vt:lpstr>
      <vt:lpstr>標楷體</vt:lpstr>
      <vt:lpstr>Inter</vt:lpstr>
      <vt:lpstr>Times New Roman</vt:lpstr>
      <vt:lpstr>Noto Sans TC</vt:lpstr>
      <vt:lpstr>Sora Medium</vt:lpstr>
      <vt:lpstr>Calibri</vt:lpstr>
      <vt:lpstr>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PptxGenJS</dc:creator>
  <cp:lastModifiedBy>USER</cp:lastModifiedBy>
  <cp:revision>7</cp:revision>
  <dcterms:created xsi:type="dcterms:W3CDTF">2025-06-13T03:29:15Z</dcterms:created>
  <dcterms:modified xsi:type="dcterms:W3CDTF">2025-06-13T09:11:56Z</dcterms:modified>
</cp:coreProperties>
</file>